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Graphik Regular" panose="020B05030302020602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4D8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5" autoAdjust="0"/>
    <p:restoredTop sz="26667" autoAdjust="0"/>
  </p:normalViewPr>
  <p:slideViewPr>
    <p:cSldViewPr>
      <p:cViewPr varScale="1">
        <p:scale>
          <a:sx n="14" d="100"/>
          <a:sy n="14" d="100"/>
        </p:scale>
        <p:origin x="338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gopal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gopal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38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Top 5 Categories by aggregate Popularity Score</a:t>
            </a:r>
            <a:r>
              <a:rPr lang="en-US" sz="3800" b="1"/>
              <a:t> </a:t>
            </a:r>
          </a:p>
        </c:rich>
      </c:tx>
      <c:layout>
        <c:manualLayout>
          <c:xMode val="edge"/>
          <c:yMode val="edge"/>
          <c:x val="0.12750352530522105"/>
          <c:y val="1.04783057817146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38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'Category type'!$B$26</c:f>
              <c:strCache>
                <c:ptCount val="1"/>
                <c:pt idx="0">
                  <c:v>Sum 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  <a:alpha val="99000"/>
                </a:schemeClr>
              </a:solidFill>
            </a:ln>
            <a:effectLst/>
          </c:spPr>
          <c:invertIfNegative val="0"/>
          <c:cat>
            <c:strRef>
              <c:f>'Category type'!$A$27:$A$31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'Category type'!$B$27:$B$31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4037-81A3-0C8755B74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178064767"/>
        <c:axId val="1023881919"/>
      </c:barChart>
      <c:catAx>
        <c:axId val="11780647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500" b="1"/>
                  <a:t>Categories</a:t>
                </a:r>
              </a:p>
            </c:rich>
          </c:tx>
          <c:layout>
            <c:manualLayout>
              <c:xMode val="edge"/>
              <c:yMode val="edge"/>
              <c:x val="1.0748784900648642E-3"/>
              <c:y val="0.40032504749615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881919"/>
        <c:crosses val="autoZero"/>
        <c:auto val="1"/>
        <c:lblAlgn val="ctr"/>
        <c:lblOffset val="100"/>
        <c:noMultiLvlLbl val="0"/>
      </c:catAx>
      <c:valAx>
        <c:axId val="10238819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5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5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Aggregate Popularity Score</a:t>
                </a:r>
              </a:p>
            </c:rich>
          </c:tx>
          <c:layout>
            <c:manualLayout>
              <c:xMode val="edge"/>
              <c:yMode val="edge"/>
              <c:x val="0.37354253319489034"/>
              <c:y val="0.939950143712047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5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064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4000" b="1"/>
              <a:t>Popularity</a:t>
            </a:r>
            <a:r>
              <a:rPr lang="en-IN" sz="4000" b="1" baseline="0"/>
              <a:t> Percentage Share From Top 5 Categories</a:t>
            </a:r>
            <a:endParaRPr lang="en-IN" sz="4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611332242149166"/>
          <c:y val="0.16055197938039362"/>
          <c:w val="0.44756856215201152"/>
          <c:h val="0.73276298700145504"/>
        </c:manualLayout>
      </c:layout>
      <c:pieChart>
        <c:varyColors val="1"/>
        <c:ser>
          <c:idx val="0"/>
          <c:order val="0"/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9C-4592-B614-E3D786BB18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9C-4592-B614-E3D786BB18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9C-4592-B614-E3D786BB18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9C-4592-B614-E3D786BB18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9C-4592-B614-E3D786BB1898}"/>
              </c:ext>
            </c:extLst>
          </c:dPt>
          <c:dLbls>
            <c:dLbl>
              <c:idx val="2"/>
              <c:layout>
                <c:manualLayout>
                  <c:x val="-0.12398395707616834"/>
                  <c:y val="-1.50361162777206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9C-4592-B614-E3D786BB1898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'Category type'!$A$2:$A$6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'Category type'!$B$2:$B$6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29C-4592-B614-E3D786BB1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ctr"/>
            <a:r>
              <a:rPr lang="en-US" dirty="0"/>
              <a:t>Good morning everyone, My name is Jayagopal, the data analyst for this project.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DM Sans" pitchFamily="2" charset="0"/>
              </a:rPr>
              <a:t>Animals and Science content receive higher engagement. People show a strong preference for real-life and factual content</a:t>
            </a:r>
            <a:r>
              <a:rPr lang="en-US" sz="1200" spc="-19" dirty="0">
                <a:latin typeface="DM Sans" pitchFamily="2" charset="0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-19" dirty="0">
              <a:latin typeface="DM Sans" pitchFamily="2" charset="0"/>
            </a:endParaRPr>
          </a:p>
          <a:p>
            <a:pPr marL="342900" indent="-342900" algn="ctr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1200" spc="-19" dirty="0">
                <a:latin typeface="DM Sans" pitchFamily="2" charset="0"/>
              </a:rPr>
              <a:t>The Top 5 Categories are  animals, science, </a:t>
            </a:r>
            <a:r>
              <a:rPr lang="en-IN" sz="1200" b="0" i="0" u="none" strike="noStrike" dirty="0">
                <a:solidFill>
                  <a:srgbClr val="000000"/>
                </a:solidFill>
                <a:effectLst/>
                <a:latin typeface="DM Sans" pitchFamily="2" charset="0"/>
              </a:rPr>
              <a:t>technology, healthy eating</a:t>
            </a:r>
            <a:r>
              <a:rPr lang="en-IN" sz="1200" dirty="0">
                <a:latin typeface="DM Sans" pitchFamily="2" charset="0"/>
              </a:rPr>
              <a:t>  and food. </a:t>
            </a:r>
          </a:p>
          <a:p>
            <a:pPr marL="342900" indent="-342900" algn="ctr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1200" spc="-19" dirty="0">
                <a:latin typeface="DM Sans" pitchFamily="2" charset="0"/>
              </a:rPr>
              <a:t>There is no big difference between these categories.</a:t>
            </a:r>
          </a:p>
          <a:p>
            <a:pPr marL="342900" indent="-342900" algn="ctr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1200" spc="-19" dirty="0">
                <a:latin typeface="DM Sans" pitchFamily="2" charset="0"/>
              </a:rPr>
              <a:t>The company may run ad campaign on these categories to reach more audience.</a:t>
            </a:r>
          </a:p>
          <a:p>
            <a:pPr marL="342900" indent="-342900" algn="ctr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IN" sz="1200" spc="-19" dirty="0">
              <a:latin typeface="DM Sans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dirty="0">
                <a:effectLst/>
                <a:latin typeface="DM Sans" pitchFamily="2" charset="0"/>
              </a:rPr>
              <a:t>The company should conduct a more in-depth analysis of which content type engages users more. We can show you, how to do this.</a:t>
            </a:r>
            <a:endParaRPr lang="en-US" sz="1200" spc="-19" dirty="0">
              <a:latin typeface="DM Sans" pitchFamily="2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1200" spc="-19" dirty="0">
              <a:latin typeface="DM San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-19" dirty="0">
              <a:latin typeface="DM Sans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pc="-19" dirty="0">
              <a:latin typeface="DM Sans" pitchFamily="2" charset="0"/>
            </a:endParaRP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ctr"/>
            <a:r>
              <a:rPr lang="en-US" dirty="0"/>
              <a:t>Today’s agenda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Frist we see project recap and step by step we go to summary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dirty="0"/>
              <a:t>Our client, the social buzz </a:t>
            </a:r>
            <a:r>
              <a:rPr lang="en-US" sz="1200" dirty="0">
                <a:latin typeface="DM Sans" pitchFamily="2" charset="0"/>
              </a:rPr>
              <a:t>is a fast growing social media company located at San Francisco.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Social buzz is  platform, we can share and upload video and react to various format contents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Our client needs how much data we have the been upload and how much reaction gets from it, by analysis this they can get better insight of the data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Our team Accenture has begun a 3 month POC focusing on these tasks: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200" dirty="0">
              <a:latin typeface="DM Sans" pitchFamily="2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An audit of Social Buzz’s big data practice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Recommendations for a successful IPO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atin typeface="DM Sans" pitchFamily="2" charset="0"/>
              </a:rPr>
              <a:t>Analysis to find Social Buzz’s top 5 most popular categories of content.</a:t>
            </a:r>
            <a:endParaRPr lang="en-IN" sz="1200" dirty="0">
              <a:latin typeface="DM Sans" pitchFamily="2" charset="0"/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Problem to the client is, In social buzz platform the 1 lakh post upload in per day, In year 3,6500,000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So how they handle this huge amount of data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And our job is to find top 5 most popular categories of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First of all I like to introduces the My analytical team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Chief Technical Architect, who is response able for requirements grating and deliverable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Principle, who is guide to me for this project</a:t>
            </a:r>
            <a:endParaRPr lang="en-IN" sz="1200" dirty="0"/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And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DM Sans" pitchFamily="2" charset="0"/>
              </a:rPr>
              <a:t>meself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Jayagopal K 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Data Analyst</a:t>
            </a:r>
            <a:endParaRPr lang="en-IN" sz="1200" dirty="0"/>
          </a:p>
          <a:p>
            <a:pPr>
              <a:lnSpc>
                <a:spcPct val="150000"/>
              </a:lnSpc>
            </a:pPr>
            <a:endParaRPr lang="en-US" sz="12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So what are the process we have done?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First we understand the data by what are field and what kind of data we have by reading documentation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Then we go to data cleaning, here we removed null values and removed unused columns.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Then data modeling, we merge three table 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And data analysis, we done some statical analysis to find top 5 most popular categories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After finding that we created data visualization to understand better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There are 16 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UNIQUE CATEGORIES</a:t>
            </a:r>
            <a:endParaRPr lang="en-US" sz="1200" spc="-80" dirty="0">
              <a:solidFill>
                <a:srgbClr val="000000"/>
              </a:solidFill>
              <a:latin typeface="DM Sans" pitchFamily="2" charset="0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1897 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REACTIONS TO the most “ANIMAL” POST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Which month had the highest number of posts? January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The top 5 Categories by popularity score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These are top 5 categories animals, science, healthy eating, technology and food.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You can see animals have more popularity score, and people are consuming real life and factual content more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You can also see, healthy eating and food, so people like the </a:t>
            </a:r>
            <a:r>
              <a:rPr lang="en-US" dirty="0" err="1"/>
              <a:t>hengic</a:t>
            </a:r>
            <a:r>
              <a:rPr lang="en-US" dirty="0"/>
              <a:t> and diet category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By seeing this chart, you can identify they is no big difference in top 5 categories 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n-US" dirty="0"/>
              <a:t>Animals have 21%, science, healthy eating and technology have 20% and food have 19%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72903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36205" y="3987430"/>
            <a:ext cx="6732526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9600" b="1" i="0" dirty="0">
                <a:solidFill>
                  <a:schemeClr val="bg1"/>
                </a:solidFill>
                <a:effectLst/>
                <a:latin typeface="DM Sans" pitchFamily="2" charset="0"/>
              </a:rPr>
              <a:t>Social Buzz</a:t>
            </a:r>
            <a:endParaRPr lang="en-US" sz="10533" b="1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64FEB-9ACF-ACDF-5E58-FFDEAAA4D4D6}"/>
              </a:ext>
            </a:extLst>
          </p:cNvPr>
          <p:cNvSpPr txBox="1"/>
          <p:nvPr/>
        </p:nvSpPr>
        <p:spPr>
          <a:xfrm>
            <a:off x="582674" y="8801100"/>
            <a:ext cx="673252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spc="-105" dirty="0">
                <a:solidFill>
                  <a:schemeClr val="bg1"/>
                </a:solidFill>
                <a:latin typeface="DM Sans" pitchFamily="2" charset="0"/>
              </a:rPr>
              <a:t>Analysis by: J</a:t>
            </a:r>
            <a:r>
              <a:rPr lang="en-IN" sz="3000" b="1" spc="-105" dirty="0" err="1">
                <a:solidFill>
                  <a:schemeClr val="bg1"/>
                </a:solidFill>
                <a:latin typeface="DM Sans" pitchFamily="2" charset="0"/>
              </a:rPr>
              <a:t>ayagopal</a:t>
            </a:r>
            <a:r>
              <a:rPr lang="en-IN" sz="3000" b="1" spc="-105" dirty="0">
                <a:solidFill>
                  <a:schemeClr val="bg1"/>
                </a:solidFill>
                <a:latin typeface="DM Sans" pitchFamily="2" charset="0"/>
              </a:rPr>
              <a:t> K</a:t>
            </a:r>
          </a:p>
          <a:p>
            <a:r>
              <a:rPr lang="en-IN" sz="3000" b="1" spc="-105" dirty="0">
                <a:solidFill>
                  <a:schemeClr val="bg1"/>
                </a:solidFill>
                <a:latin typeface="DM Sans" pitchFamily="2" charset="0"/>
              </a:rPr>
              <a:t>Date: 16 August 2023</a:t>
            </a:r>
            <a:endParaRPr lang="en-US" sz="3000" b="1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277600" y="2188921"/>
            <a:ext cx="5677467" cy="10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2000" b="0" i="0" dirty="0">
                <a:effectLst/>
                <a:latin typeface="DM Sans" pitchFamily="2" charset="0"/>
              </a:rPr>
              <a:t>Animals and Science content receive higher engagement. People show a strong preference for real-life and factual content</a:t>
            </a:r>
            <a:r>
              <a:rPr lang="en-US" sz="2000" spc="-19" dirty="0">
                <a:latin typeface="DM Sans" pitchFamily="2" charset="0"/>
              </a:rPr>
              <a:t>.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5E839-95E9-106C-8999-CBEA3740691D}"/>
              </a:ext>
            </a:extLst>
          </p:cNvPr>
          <p:cNvSpPr txBox="1"/>
          <p:nvPr/>
        </p:nvSpPr>
        <p:spPr>
          <a:xfrm>
            <a:off x="11277600" y="834426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Analysis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5EF3A308-4B6C-D1E6-C087-47F48D5177EC}"/>
              </a:ext>
            </a:extLst>
          </p:cNvPr>
          <p:cNvSpPr txBox="1"/>
          <p:nvPr/>
        </p:nvSpPr>
        <p:spPr>
          <a:xfrm>
            <a:off x="11262360" y="4374097"/>
            <a:ext cx="5677467" cy="206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000" spc="-19" dirty="0">
                <a:latin typeface="DM Sans" pitchFamily="2" charset="0"/>
              </a:rPr>
              <a:t>The Top 5 Categories are  animals, science,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DM Sans" pitchFamily="2" charset="0"/>
              </a:rPr>
              <a:t>technology, healthy eating</a:t>
            </a:r>
            <a:r>
              <a:rPr lang="en-IN" sz="2000" dirty="0">
                <a:latin typeface="DM Sans" pitchFamily="2" charset="0"/>
              </a:rPr>
              <a:t>  and food. 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2000" spc="-19" dirty="0">
                <a:latin typeface="DM Sans" pitchFamily="2" charset="0"/>
              </a:rPr>
              <a:t>There is no big difference between these categories.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2000" spc="-19" dirty="0">
                <a:latin typeface="DM Sans" pitchFamily="2" charset="0"/>
              </a:rPr>
              <a:t>The company may run ad campaign on these categories to reach more audience.</a:t>
            </a:r>
            <a:endParaRPr lang="en-US" sz="2000" spc="-19" dirty="0">
              <a:latin typeface="DM Sans" pitchFamily="2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685A36CE-0CDF-95A3-010B-2ACAAF406071}"/>
              </a:ext>
            </a:extLst>
          </p:cNvPr>
          <p:cNvSpPr txBox="1"/>
          <p:nvPr/>
        </p:nvSpPr>
        <p:spPr>
          <a:xfrm>
            <a:off x="11277600" y="3008409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344F4B1-5EEF-66C2-89B4-7C68B5B0DDAB}"/>
              </a:ext>
            </a:extLst>
          </p:cNvPr>
          <p:cNvSpPr txBox="1"/>
          <p:nvPr/>
        </p:nvSpPr>
        <p:spPr>
          <a:xfrm>
            <a:off x="11277600" y="8080426"/>
            <a:ext cx="5677467" cy="10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0" i="0" dirty="0">
                <a:effectLst/>
                <a:latin typeface="DM Sans" pitchFamily="2" charset="0"/>
              </a:rPr>
              <a:t>The company should conduct a more in-depth analysis of which content type engages users more. We can show you, how to do this.</a:t>
            </a:r>
            <a:endParaRPr lang="en-US" sz="2000" spc="-19" dirty="0">
              <a:latin typeface="DM Sans" pitchFamily="2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88EF74BF-80E1-2E38-76FF-E71CF290047B}"/>
              </a:ext>
            </a:extLst>
          </p:cNvPr>
          <p:cNvSpPr txBox="1"/>
          <p:nvPr/>
        </p:nvSpPr>
        <p:spPr>
          <a:xfrm>
            <a:off x="11277600" y="6652603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Next Step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DM Sans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4457"/>
            <a:chOff x="0" y="0"/>
            <a:chExt cx="11564591" cy="50992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DM Sans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801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8935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A69E63-9C9E-772B-C2D4-130E5EB5C6AB}"/>
              </a:ext>
            </a:extLst>
          </p:cNvPr>
          <p:cNvSpPr txBox="1"/>
          <p:nvPr/>
        </p:nvSpPr>
        <p:spPr>
          <a:xfrm>
            <a:off x="8849814" y="3219895"/>
            <a:ext cx="7026503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latin typeface="DM Sans" pitchFamily="2" charset="0"/>
              </a:rPr>
              <a:t>Social Buzz is fast growing social media company located at San Francisco. </a:t>
            </a:r>
          </a:p>
          <a:p>
            <a:pPr algn="just"/>
            <a:r>
              <a:rPr lang="en-US" sz="2500" dirty="0">
                <a:latin typeface="DM Sans" pitchFamily="2" charset="0"/>
              </a:rPr>
              <a:t>Accenture has begun a 3 month POC focusing on these tasks:</a:t>
            </a:r>
          </a:p>
          <a:p>
            <a:pPr algn="just"/>
            <a:endParaRPr lang="en-US" sz="2500" dirty="0">
              <a:latin typeface="DM Sans" pitchFamily="2" charset="0"/>
            </a:endParaRPr>
          </a:p>
          <a:p>
            <a:pPr algn="just"/>
            <a:endParaRPr lang="en-US" sz="2500" dirty="0">
              <a:latin typeface="DM Sans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An audit of Social Buzz’s big data practice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Recommendations for a successful IPO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Analysis to find Social Buzz’s top 5 most </a:t>
            </a:r>
          </a:p>
          <a:p>
            <a:pPr algn="just"/>
            <a:r>
              <a:rPr lang="en-US" sz="2500" dirty="0">
                <a:latin typeface="DM Sans" pitchFamily="2" charset="0"/>
              </a:rPr>
              <a:t>     popular categories of content.</a:t>
            </a:r>
            <a:endParaRPr lang="en-IN" sz="2500" dirty="0"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28693-857F-3ED9-A83D-0E4AE5BDD04C}"/>
              </a:ext>
            </a:extLst>
          </p:cNvPr>
          <p:cNvSpPr txBox="1"/>
          <p:nvPr/>
        </p:nvSpPr>
        <p:spPr>
          <a:xfrm>
            <a:off x="2435620" y="5182286"/>
            <a:ext cx="702650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Over 100000 posts per day</a:t>
            </a:r>
          </a:p>
          <a:p>
            <a:pPr algn="just"/>
            <a:endParaRPr lang="en-US" sz="3000" dirty="0">
              <a:solidFill>
                <a:schemeClr val="bg1"/>
              </a:solidFill>
              <a:latin typeface="DM Sans" pitchFamily="2" charset="0"/>
            </a:endParaRP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36,500,000 pieces of content 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per year!</a:t>
            </a:r>
            <a:endParaRPr lang="en-IN" sz="3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286D4-B1A3-F01C-25D4-F7FA9CFAC0A4}"/>
              </a:ext>
            </a:extLst>
          </p:cNvPr>
          <p:cNvSpPr txBox="1"/>
          <p:nvPr/>
        </p:nvSpPr>
        <p:spPr>
          <a:xfrm>
            <a:off x="2444235" y="7541742"/>
            <a:ext cx="62122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But how to capitalize on it when there is so much?</a:t>
            </a:r>
          </a:p>
          <a:p>
            <a:pPr algn="just"/>
            <a:endParaRPr lang="en-US" sz="2500" dirty="0">
              <a:solidFill>
                <a:schemeClr val="bg1"/>
              </a:solidFill>
              <a:latin typeface="DM Sans" pitchFamily="2" charset="0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Analysis to find Social Buzz’s top 5 most popular</a:t>
            </a:r>
            <a:r>
              <a:rPr lang="en-IN" sz="2500" dirty="0">
                <a:solidFill>
                  <a:schemeClr val="bg1"/>
                </a:solidFill>
                <a:latin typeface="DM Sans" pitchFamily="2" charset="0"/>
              </a:rPr>
              <a:t> categories of content</a:t>
            </a:r>
            <a:endParaRPr lang="en-US" sz="25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97463" y="84856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25200" y="3896563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201400" y="704850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972611" y="679259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69371" y="3337246"/>
            <a:ext cx="630633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The Analytics team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47D707A4-50D9-81A0-C79B-801A4C5A2FD9}"/>
              </a:ext>
            </a:extLst>
          </p:cNvPr>
          <p:cNvSpPr txBox="1"/>
          <p:nvPr/>
        </p:nvSpPr>
        <p:spPr>
          <a:xfrm>
            <a:off x="13349969" y="1121616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Chief Technical Architect</a:t>
            </a:r>
            <a:endParaRPr lang="en-US" sz="32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34666399-4AB6-FE3A-4EE3-5AE49F31EBA0}"/>
              </a:ext>
            </a:extLst>
          </p:cNvPr>
          <p:cNvSpPr txBox="1"/>
          <p:nvPr/>
        </p:nvSpPr>
        <p:spPr>
          <a:xfrm>
            <a:off x="13439773" y="4158793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US" sz="3200" b="1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</a:t>
            </a:r>
            <a:endParaRPr lang="en-IN" sz="3200" dirty="0"/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623D39E0-B40E-01A7-6E7C-EEA59DBF76CC}"/>
              </a:ext>
            </a:extLst>
          </p:cNvPr>
          <p:cNvSpPr txBox="1"/>
          <p:nvPr/>
        </p:nvSpPr>
        <p:spPr>
          <a:xfrm>
            <a:off x="13513927" y="7353300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Jayagopal K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Data Analyst</a:t>
            </a:r>
            <a:endParaRPr lang="en-IN" sz="3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1E2EED-F7A1-78D9-1DDC-52BFD51B3A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8303" r="39880" b="63789"/>
          <a:stretch/>
        </p:blipFill>
        <p:spPr>
          <a:xfrm>
            <a:off x="10945857" y="635101"/>
            <a:ext cx="2029513" cy="2124000"/>
          </a:xfrm>
          <a:prstGeom prst="ellipse">
            <a:avLst/>
          </a:prstGeom>
          <a:ln w="38100">
            <a:solidFill>
              <a:srgbClr val="2E44D8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2043EBA-6D53-CEC6-5C18-0BA25C8B7C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2" t="13074" r="30381" b="54000"/>
          <a:stretch/>
        </p:blipFill>
        <p:spPr>
          <a:xfrm>
            <a:off x="10820400" y="3705300"/>
            <a:ext cx="2186079" cy="2124000"/>
          </a:xfrm>
          <a:prstGeom prst="ellipse">
            <a:avLst/>
          </a:prstGeom>
          <a:ln w="38100">
            <a:solidFill>
              <a:srgbClr val="2E44D8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643FBC83-8370-8A3D-4ABE-49DF44419E0F}"/>
              </a:ext>
            </a:extLst>
          </p:cNvPr>
          <p:cNvSpPr txBox="1"/>
          <p:nvPr/>
        </p:nvSpPr>
        <p:spPr>
          <a:xfrm>
            <a:off x="4076310" y="1417703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Understanding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88A46A29-B2B0-7EF0-56C8-E2662A0FA39A}"/>
              </a:ext>
            </a:extLst>
          </p:cNvPr>
          <p:cNvSpPr txBox="1"/>
          <p:nvPr/>
        </p:nvSpPr>
        <p:spPr>
          <a:xfrm>
            <a:off x="5832972" y="3018994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Cleaning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548327D1-7442-1013-0E88-928F70F7B7A9}"/>
              </a:ext>
            </a:extLst>
          </p:cNvPr>
          <p:cNvSpPr txBox="1"/>
          <p:nvPr/>
        </p:nvSpPr>
        <p:spPr>
          <a:xfrm>
            <a:off x="7820889" y="4663039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Modeling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D9B67AC7-78F3-1B2D-E288-0D7A27F17B6E}"/>
              </a:ext>
            </a:extLst>
          </p:cNvPr>
          <p:cNvSpPr txBox="1"/>
          <p:nvPr/>
        </p:nvSpPr>
        <p:spPr>
          <a:xfrm>
            <a:off x="9577551" y="6264330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Analysis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D217C409-4DC4-F72E-C66B-B6BB4DE9F1EC}"/>
              </a:ext>
            </a:extLst>
          </p:cNvPr>
          <p:cNvSpPr txBox="1"/>
          <p:nvPr/>
        </p:nvSpPr>
        <p:spPr>
          <a:xfrm>
            <a:off x="11386399" y="7866055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Visualization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81200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21854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6157A28-A9C1-E4FC-DFBD-DF539FF7AC7F}"/>
              </a:ext>
            </a:extLst>
          </p:cNvPr>
          <p:cNvSpPr txBox="1"/>
          <p:nvPr/>
        </p:nvSpPr>
        <p:spPr>
          <a:xfrm>
            <a:off x="1464158" y="4423648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UNIQUE CATEGORIES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AB8ABBE-A96B-B758-26F5-2AE4941EBEF8}"/>
              </a:ext>
            </a:extLst>
          </p:cNvPr>
          <p:cNvSpPr txBox="1"/>
          <p:nvPr/>
        </p:nvSpPr>
        <p:spPr>
          <a:xfrm>
            <a:off x="2777045" y="3070919"/>
            <a:ext cx="138052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16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2C0A732-5FB2-FCD8-1A0B-7F420C203833}"/>
              </a:ext>
            </a:extLst>
          </p:cNvPr>
          <p:cNvSpPr txBox="1"/>
          <p:nvPr/>
        </p:nvSpPr>
        <p:spPr>
          <a:xfrm>
            <a:off x="6445939" y="4128343"/>
            <a:ext cx="5025780" cy="15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REACTIONS TO “ANIMAL” POST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BB3E64D-E939-EF96-09C1-B021D8013437}"/>
              </a:ext>
            </a:extLst>
          </p:cNvPr>
          <p:cNvSpPr txBox="1"/>
          <p:nvPr/>
        </p:nvSpPr>
        <p:spPr>
          <a:xfrm>
            <a:off x="7598263" y="2514324"/>
            <a:ext cx="28193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IN" sz="8000" b="1" i="0" u="none" strike="noStrike" dirty="0">
                <a:solidFill>
                  <a:srgbClr val="000000"/>
                </a:solidFill>
                <a:effectLst/>
                <a:latin typeface="DM Sans" pitchFamily="2" charset="0"/>
              </a:rPr>
              <a:t>1897</a:t>
            </a:r>
            <a:r>
              <a:rPr lang="en-IN" sz="8000" dirty="0"/>
              <a:t> </a:t>
            </a:r>
            <a:endParaRPr lang="en-US" sz="8000" b="1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E2F6EEE4-DFE5-8FD1-DE7E-206B60BDC6D7}"/>
              </a:ext>
            </a:extLst>
          </p:cNvPr>
          <p:cNvSpPr txBox="1"/>
          <p:nvPr/>
        </p:nvSpPr>
        <p:spPr>
          <a:xfrm>
            <a:off x="12494799" y="4341046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MOST POST MONTH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2B2C0C75-8A6C-1690-B73C-A2AA3F80352E}"/>
              </a:ext>
            </a:extLst>
          </p:cNvPr>
          <p:cNvSpPr txBox="1"/>
          <p:nvPr/>
        </p:nvSpPr>
        <p:spPr>
          <a:xfrm>
            <a:off x="12494799" y="2806162"/>
            <a:ext cx="40030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952500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017DEE5-59B5-B494-FAD0-7ECCC0C806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251248"/>
              </p:ext>
            </p:extLst>
          </p:nvPr>
        </p:nvGraphicFramePr>
        <p:xfrm>
          <a:off x="3824795" y="1495995"/>
          <a:ext cx="11815289" cy="7272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9945793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54CA725-F07A-CC55-FDF3-02A7C8F5E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491588"/>
              </p:ext>
            </p:extLst>
          </p:nvPr>
        </p:nvGraphicFramePr>
        <p:xfrm>
          <a:off x="3169898" y="1231450"/>
          <a:ext cx="13828402" cy="8446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808</Words>
  <Application>Microsoft Office PowerPoint</Application>
  <PresentationFormat>Custom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DM Sans</vt:lpstr>
      <vt:lpstr>Clear Sans Regular Bold</vt:lpstr>
      <vt:lpstr>Graphik Regular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Jayagopal K</cp:lastModifiedBy>
  <cp:revision>25</cp:revision>
  <dcterms:created xsi:type="dcterms:W3CDTF">2006-08-16T00:00:00Z</dcterms:created>
  <dcterms:modified xsi:type="dcterms:W3CDTF">2023-08-16T14:15:30Z</dcterms:modified>
  <dc:identifier>DAEhDyfaYKE</dc:identifier>
</cp:coreProperties>
</file>